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394" r:id="rId3"/>
    <p:sldId id="398" r:id="rId4"/>
    <p:sldId id="395" r:id="rId5"/>
    <p:sldId id="396" r:id="rId6"/>
    <p:sldId id="399" r:id="rId7"/>
    <p:sldId id="397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55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napToGrid="0" showGuides="1">
      <p:cViewPr varScale="1">
        <p:scale>
          <a:sx n="104" d="100"/>
          <a:sy n="104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ogerstuckey.com/simulation/javascript/slam-html5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93800" y="1371600"/>
          <a:ext cx="1193800" cy="4114800"/>
        </p:xfrm>
        <a:graphic>
          <a:graphicData uri="http://schemas.openxmlformats.org/presentationml/2006/ole">
            <p:oleObj spid="_x0000_s111618" name="Equation" r:id="rId3" imgW="596880" imgH="2057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noise in the control input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landmarks are static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895600" y="1752600"/>
          <a:ext cx="3352800" cy="1371600"/>
        </p:xfrm>
        <a:graphic>
          <a:graphicData uri="http://schemas.openxmlformats.org/presentationml/2006/ole">
            <p:oleObj spid="_x0000_s112642" name="Equation" r:id="rId3" imgW="167616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all of the time in a controlled order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676400" y="3810000"/>
            <a:ext cx="16764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3657600"/>
            <a:ext cx="27432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657600"/>
            <a:ext cx="4114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0" y="3657600"/>
            <a:ext cx="5486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28800" y="3657600"/>
            <a:ext cx="3429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876300" y="1803400"/>
          <a:ext cx="1828800" cy="3251200"/>
        </p:xfrm>
        <a:graphic>
          <a:graphicData uri="http://schemas.openxmlformats.org/presentationml/2006/ole">
            <p:oleObj spid="_x0000_s113666" name="Equation" r:id="rId3" imgW="914400" imgH="16254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0" y="2133600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59668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387334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787400" y="1371600"/>
          <a:ext cx="5689600" cy="4572000"/>
        </p:xfrm>
        <a:graphic>
          <a:graphicData uri="http://schemas.openxmlformats.org/presentationml/2006/ole">
            <p:oleObj spid="_x0000_s114690" name="Equation" r:id="rId3" imgW="2844720" imgH="2286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measurement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66800" y="1803400"/>
          <a:ext cx="1447800" cy="3251200"/>
        </p:xfrm>
        <a:graphic>
          <a:graphicData uri="http://schemas.openxmlformats.org/presentationml/2006/ole">
            <p:oleObj spid="_x0000_s115714" name="Equation" r:id="rId3" imgW="723600" imgH="1625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2133600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1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0596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2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4312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n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slam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slam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5800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is small near the start point because the robot has not travelled far enough for the control input noise to accumulate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</a:p>
          <a:p>
            <a:pPr lvl="1"/>
            <a:r>
              <a:rPr lang="en-US" dirty="0" smtClean="0"/>
              <a:t>one of the most fundamental problems in mobile robotics</a:t>
            </a:r>
          </a:p>
          <a:p>
            <a:r>
              <a:rPr lang="en-US" dirty="0" smtClean="0"/>
              <a:t>a robot is exploring an unknown static environment</a:t>
            </a:r>
          </a:p>
          <a:p>
            <a:pPr lvl="1"/>
            <a:r>
              <a:rPr lang="en-US" dirty="0" smtClean="0"/>
              <a:t>robot is given sensor measurements and control inputs</a:t>
            </a:r>
          </a:p>
          <a:p>
            <a:pPr lvl="2"/>
            <a:r>
              <a:rPr lang="en-US" dirty="0" smtClean="0"/>
              <a:t>does not have a map</a:t>
            </a:r>
          </a:p>
          <a:p>
            <a:pPr lvl="2"/>
            <a:r>
              <a:rPr lang="en-US" dirty="0" smtClean="0"/>
              <a:t>does not know its 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assumption that the robot can measure all of the landmarks all of the time is unrealistic for many kinds of sensors</a:t>
            </a:r>
          </a:p>
          <a:p>
            <a:pPr lvl="1"/>
            <a:r>
              <a:rPr lang="en-US" dirty="0" smtClean="0"/>
              <a:t>what do we need to change if the robot can only sense a subset of the landmarks at any given time?</a:t>
            </a:r>
          </a:p>
          <a:p>
            <a:pPr lvl="2"/>
            <a:r>
              <a:rPr lang="en-US" dirty="0" smtClean="0"/>
              <a:t>not the plant model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286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" y="21336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within a fixed radius around the robot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4478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see multiple landmarks along sections of its path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475706" y="4610894"/>
            <a:ext cx="1066800" cy="3794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43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733800" y="1905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may not be able to measure any landmarks along sections of its path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revisit previously seen landmarks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61703" y="4533503"/>
            <a:ext cx="53340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87859" y="2162282"/>
            <a:ext cx="7478730" cy="2101493"/>
          </a:xfrm>
          <a:custGeom>
            <a:avLst/>
            <a:gdLst>
              <a:gd name="connsiteX0" fmla="*/ 3438417 w 6698750"/>
              <a:gd name="connsiteY0" fmla="*/ 1090772 h 2066817"/>
              <a:gd name="connsiteX1" fmla="*/ 4506930 w 6698750"/>
              <a:gd name="connsiteY1" fmla="*/ 1357900 h 2066817"/>
              <a:gd name="connsiteX2" fmla="*/ 5729554 w 6698750"/>
              <a:gd name="connsiteY2" fmla="*/ 1347626 h 2066817"/>
              <a:gd name="connsiteX3" fmla="*/ 6572035 w 6698750"/>
              <a:gd name="connsiteY3" fmla="*/ 1090772 h 2066817"/>
              <a:gd name="connsiteX4" fmla="*/ 6489842 w 6698750"/>
              <a:gd name="connsiteY4" fmla="*/ 577064 h 2066817"/>
              <a:gd name="connsiteX5" fmla="*/ 5534345 w 6698750"/>
              <a:gd name="connsiteY5" fmla="*/ 248291 h 2066817"/>
              <a:gd name="connsiteX6" fmla="*/ 3952125 w 6698750"/>
              <a:gd name="connsiteY6" fmla="*/ 63357 h 2066817"/>
              <a:gd name="connsiteX7" fmla="*/ 2595936 w 6698750"/>
              <a:gd name="connsiteY7" fmla="*/ 83905 h 2066817"/>
              <a:gd name="connsiteX8" fmla="*/ 407541 w 6698750"/>
              <a:gd name="connsiteY8" fmla="*/ 566790 h 2066817"/>
              <a:gd name="connsiteX9" fmla="*/ 150687 w 6698750"/>
              <a:gd name="connsiteY9" fmla="*/ 2066817 h 2066817"/>
              <a:gd name="connsiteX10" fmla="*/ 150687 w 6698750"/>
              <a:gd name="connsiteY10" fmla="*/ 2066817 h 2066817"/>
              <a:gd name="connsiteX0" fmla="*/ 4218397 w 7478730"/>
              <a:gd name="connsiteY0" fmla="*/ 1125448 h 2101493"/>
              <a:gd name="connsiteX1" fmla="*/ 5286910 w 7478730"/>
              <a:gd name="connsiteY1" fmla="*/ 1392576 h 2101493"/>
              <a:gd name="connsiteX2" fmla="*/ 6509534 w 7478730"/>
              <a:gd name="connsiteY2" fmla="*/ 1382302 h 2101493"/>
              <a:gd name="connsiteX3" fmla="*/ 7352015 w 7478730"/>
              <a:gd name="connsiteY3" fmla="*/ 1125448 h 2101493"/>
              <a:gd name="connsiteX4" fmla="*/ 7269822 w 7478730"/>
              <a:gd name="connsiteY4" fmla="*/ 611740 h 2101493"/>
              <a:gd name="connsiteX5" fmla="*/ 6314325 w 7478730"/>
              <a:gd name="connsiteY5" fmla="*/ 282967 h 2101493"/>
              <a:gd name="connsiteX6" fmla="*/ 4732105 w 7478730"/>
              <a:gd name="connsiteY6" fmla="*/ 98033 h 2101493"/>
              <a:gd name="connsiteX7" fmla="*/ 3375916 w 7478730"/>
              <a:gd name="connsiteY7" fmla="*/ 118581 h 2101493"/>
              <a:gd name="connsiteX8" fmla="*/ 407541 w 7478730"/>
              <a:gd name="connsiteY8" fmla="*/ 809518 h 2101493"/>
              <a:gd name="connsiteX9" fmla="*/ 930667 w 7478730"/>
              <a:gd name="connsiteY9" fmla="*/ 2101493 h 2101493"/>
              <a:gd name="connsiteX10" fmla="*/ 930667 w 7478730"/>
              <a:gd name="connsiteY10" fmla="*/ 2101493 h 21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8730" h="2101493">
                <a:moveTo>
                  <a:pt x="4218397" y="1125448"/>
                </a:moveTo>
                <a:cubicBezTo>
                  <a:pt x="4561725" y="1237607"/>
                  <a:pt x="4905054" y="1349767"/>
                  <a:pt x="5286910" y="1392576"/>
                </a:cubicBezTo>
                <a:cubicBezTo>
                  <a:pt x="5668766" y="1435385"/>
                  <a:pt x="6165350" y="1426823"/>
                  <a:pt x="6509534" y="1382302"/>
                </a:cubicBezTo>
                <a:cubicBezTo>
                  <a:pt x="6853718" y="1337781"/>
                  <a:pt x="7225300" y="1253875"/>
                  <a:pt x="7352015" y="1125448"/>
                </a:cubicBezTo>
                <a:cubicBezTo>
                  <a:pt x="7478730" y="997021"/>
                  <a:pt x="7442770" y="752153"/>
                  <a:pt x="7269822" y="611740"/>
                </a:cubicBezTo>
                <a:cubicBezTo>
                  <a:pt x="7096874" y="471327"/>
                  <a:pt x="6737278" y="368585"/>
                  <a:pt x="6314325" y="282967"/>
                </a:cubicBezTo>
                <a:cubicBezTo>
                  <a:pt x="5891372" y="197349"/>
                  <a:pt x="5221840" y="125431"/>
                  <a:pt x="4732105" y="98033"/>
                </a:cubicBezTo>
                <a:cubicBezTo>
                  <a:pt x="4242370" y="70635"/>
                  <a:pt x="4096677" y="0"/>
                  <a:pt x="3375916" y="118581"/>
                </a:cubicBezTo>
                <a:cubicBezTo>
                  <a:pt x="2655155" y="237162"/>
                  <a:pt x="815082" y="479033"/>
                  <a:pt x="407541" y="809518"/>
                </a:cubicBezTo>
                <a:cubicBezTo>
                  <a:pt x="0" y="1140003"/>
                  <a:pt x="843479" y="1886164"/>
                  <a:pt x="930667" y="2101493"/>
                </a:cubicBezTo>
                <a:lnTo>
                  <a:pt x="930667" y="210149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715000" cy="228600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Nebot</a:t>
            </a:r>
            <a:r>
              <a:rPr lang="en-US" dirty="0" smtClean="0"/>
              <a:t> http://www-personal.acfr.usyd.edu.au/nebot/victoria_park.htm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must acquire a map while simultaneously localizing itself relative to the map</a:t>
            </a:r>
          </a:p>
          <a:p>
            <a:pPr lvl="1"/>
            <a:r>
              <a:rPr lang="en-US" dirty="0" smtClean="0"/>
              <a:t>harder than just localizing</a:t>
            </a:r>
          </a:p>
          <a:p>
            <a:pPr lvl="2"/>
            <a:r>
              <a:rPr lang="en-US" dirty="0" smtClean="0"/>
              <a:t>has no map</a:t>
            </a:r>
          </a:p>
          <a:p>
            <a:pPr lvl="1"/>
            <a:r>
              <a:rPr lang="en-US" dirty="0" smtClean="0"/>
              <a:t>harder than just mapping</a:t>
            </a:r>
          </a:p>
          <a:p>
            <a:pPr lvl="2"/>
            <a:r>
              <a:rPr lang="en-US" dirty="0" smtClean="0"/>
              <a:t>does not know its pose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289810" cy="388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0" y="3429000"/>
            <a:ext cx="3711970" cy="2827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that the actual sensor measurement for a landmark outside of the sensor range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then we need to change the measurement model so that we can “zero out” measurements to landmarks that are outside of the sensor range</a:t>
            </a:r>
          </a:p>
          <a:p>
            <a:pPr lvl="2"/>
            <a:r>
              <a:rPr lang="en-US" dirty="0" smtClean="0"/>
              <a:t>this is easily done by manipulating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landmark 2 is outside of sensor range</a:t>
            </a:r>
          </a:p>
          <a:p>
            <a:pPr lvl="1"/>
            <a:r>
              <a:rPr lang="en-US" sz="2000" dirty="0" smtClean="0"/>
              <a:t>zero out the rows corresponding to the measurement for landmark 2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is now a function,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cs typeface="Times New Roman" pitchFamily="18" charset="0"/>
              </a:rPr>
              <a:t>, of time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7763" name="Object 2"/>
          <p:cNvGraphicFramePr>
            <a:graphicFrameLocks noChangeAspect="1"/>
          </p:cNvGraphicFramePr>
          <p:nvPr/>
        </p:nvGraphicFramePr>
        <p:xfrm>
          <a:off x="787400" y="1905000"/>
          <a:ext cx="5689600" cy="4572000"/>
        </p:xfrm>
        <a:graphic>
          <a:graphicData uri="http://schemas.openxmlformats.org/presentationml/2006/ole">
            <p:oleObj spid="_x0000_s116738" name="Equation" r:id="rId3" imgW="2844720" imgH="22860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3276600"/>
            <a:ext cx="4114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m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grows as control input noise accumulates (and cannot be completely corrected by observing one landmark at a time)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each subsequent landmark position covariance grows because the landmark position estimate is correlated with the robot’s position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online SLAM problem, we wish to estimate</a:t>
            </a:r>
          </a:p>
          <a:p>
            <a:pPr lvl="1"/>
            <a:r>
              <a:rPr lang="en-US" dirty="0" smtClean="0"/>
              <a:t>the current pose of the robot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map variables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are given</a:t>
            </a:r>
          </a:p>
          <a:p>
            <a:pPr lvl="1"/>
            <a:r>
              <a:rPr lang="en-US" dirty="0" smtClean="0"/>
              <a:t>the sensor measurements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control inputs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when the robot sees the first landmark for a second time all of the </a:t>
            </a:r>
            <a:r>
              <a:rPr lang="en-US" dirty="0" err="1" smtClean="0"/>
              <a:t>covariances</a:t>
            </a:r>
            <a:r>
              <a:rPr lang="en-US" dirty="0" smtClean="0"/>
              <a:t> decrease!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Example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061" t="5556" r="13952" b="4167"/>
          <a:stretch>
            <a:fillRect/>
          </a:stretch>
        </p:blipFill>
        <p:spPr bwMode="auto">
          <a:xfrm>
            <a:off x="2171700" y="768350"/>
            <a:ext cx="480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phenomenon illustrated on the previous slide is called “closing the loop”</a:t>
            </a:r>
          </a:p>
          <a:p>
            <a:pPr lvl="1"/>
            <a:r>
              <a:rPr lang="en-US" dirty="0" smtClean="0"/>
              <a:t>occurs when a robot moving through unknown terrain encounters a landmark not seen for a “long” time</a:t>
            </a:r>
          </a:p>
          <a:p>
            <a:r>
              <a:rPr lang="en-US" dirty="0" smtClean="0"/>
              <a:t>KF and EKF SLAM intrinsically perform loop closure (with high computational cost)</a:t>
            </a:r>
          </a:p>
          <a:p>
            <a:pPr lvl="1"/>
            <a:r>
              <a:rPr lang="en-US" dirty="0" smtClean="0"/>
              <a:t>online demo </a:t>
            </a:r>
            <a:r>
              <a:rPr lang="en-US" sz="1800" dirty="0" smtClean="0">
                <a:hlinkClick r:id="rId2"/>
              </a:rPr>
              <a:t>http://rogerstuckey.com/simulation/javascript/slam-html5/</a:t>
            </a:r>
            <a:endParaRPr lang="en-US" dirty="0" smtClean="0"/>
          </a:p>
          <a:p>
            <a:pPr lvl="1"/>
            <a:r>
              <a:rPr lang="en-US" dirty="0" smtClean="0"/>
              <a:t>not every SLAM algorithm is capable of loop closure without an explicit loop closure process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immediately obvious how KF SLAM performs loop closure until you look at the estimated state covariance matrix</a:t>
            </a:r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03200" y="2159000"/>
          <a:ext cx="1371600" cy="4165600"/>
        </p:xfrm>
        <a:graphic>
          <a:graphicData uri="http://schemas.openxmlformats.org/presentationml/2006/ole">
            <p:oleObj spid="_x0000_s117762" name="Equation" r:id="rId3" imgW="685800" imgH="2082600" progId="Equation.3">
              <p:embed/>
            </p:oleObj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900238" y="2895600"/>
          <a:ext cx="7108825" cy="2667000"/>
        </p:xfrm>
        <a:graphic>
          <a:graphicData uri="http://schemas.openxmlformats.org/presentationml/2006/ole">
            <p:oleObj spid="_x0000_s117763" name="Equation" r:id="rId4" imgW="5549760" imgH="2082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start of the path the robot’s position is assumed known and the landmark positions are assumed to be </a:t>
            </a:r>
            <a:r>
              <a:rPr lang="en-US" dirty="0" err="1" smtClean="0"/>
              <a:t>uknown</a:t>
            </a:r>
            <a:endParaRPr lang="en-US" dirty="0" smtClean="0"/>
          </a:p>
          <a:p>
            <a:pPr lvl="1"/>
            <a:r>
              <a:rPr lang="en-US" dirty="0" smtClean="0"/>
              <a:t>following images show state covariance matrix</a:t>
            </a:r>
          </a:p>
          <a:p>
            <a:pPr lvl="1"/>
            <a:r>
              <a:rPr lang="en-US" dirty="0" smtClean="0"/>
              <a:t>black = 0 and white &gt; 0.08</a:t>
            </a:r>
            <a:endParaRPr lang="en-US" dirty="0"/>
          </a:p>
        </p:txBody>
      </p:sp>
      <p:pic>
        <p:nvPicPr>
          <p:cNvPr id="7" name="Picture 6" descr="kf_slam_cov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0438" y="3119437"/>
            <a:ext cx="2647950" cy="2650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18795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 positions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f_slam_cov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second measured landmark is related to the covariance of the estimated position of the robot, and less so to the covariance of the first measured landmark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76211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736068"/>
            <a:ext cx="273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second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26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third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first and second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510540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5117068"/>
            <a:ext cx="25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third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f_slam_cov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</a:t>
            </a:r>
            <a:r>
              <a:rPr lang="en-US" dirty="0" smtClean="0"/>
              <a:t>fourth </a:t>
            </a:r>
            <a:r>
              <a:rPr lang="en-US" dirty="0" smtClean="0"/>
              <a:t>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</a:t>
            </a:r>
            <a:r>
              <a:rPr lang="en-US" dirty="0" smtClean="0"/>
              <a:t>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542963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5413629"/>
            <a:ext cx="266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fourth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4918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online SLAM problem is often expressed in a probabilistic framework</a:t>
            </a:r>
          </a:p>
          <a:p>
            <a:pPr lvl="1"/>
            <a:r>
              <a:rPr lang="en-US" dirty="0" smtClean="0"/>
              <a:t>compute the posterior probability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probability density function of the robot's current pose and the map given the history of sensor measurements and control inputs?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492500" y="2362200"/>
          <a:ext cx="2159000" cy="457200"/>
        </p:xfrm>
        <a:graphic>
          <a:graphicData uri="http://schemas.openxmlformats.org/presentationml/2006/ole">
            <p:oleObj spid="_x0000_s89090" name="Equation" r:id="rId3" imgW="10792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1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</a:t>
            </a:r>
            <a:r>
              <a:rPr lang="en-US" dirty="0" smtClean="0"/>
              <a:t>fifth </a:t>
            </a:r>
            <a:r>
              <a:rPr lang="en-US" dirty="0" smtClean="0"/>
              <a:t>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11384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096893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fifth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0466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f_slam_cov2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</a:t>
            </a:r>
            <a:r>
              <a:rPr lang="en-US" dirty="0" smtClean="0"/>
              <a:t>sixth </a:t>
            </a:r>
            <a:r>
              <a:rPr lang="en-US" dirty="0" smtClean="0"/>
              <a:t>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77552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3767709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sixth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128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2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</a:t>
            </a:r>
            <a:r>
              <a:rPr lang="en-US" dirty="0" smtClean="0"/>
              <a:t>seventh </a:t>
            </a:r>
            <a:r>
              <a:rPr lang="en-US" dirty="0" smtClean="0"/>
              <a:t>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43719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3438525"/>
            <a:ext cx="278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seventh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2098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f_slam_cov3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</a:t>
            </a:r>
            <a:r>
              <a:rPr lang="en-US" dirty="0" smtClean="0"/>
              <a:t>eighth </a:t>
            </a:r>
            <a:r>
              <a:rPr lang="en-US" dirty="0" smtClean="0"/>
              <a:t>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11715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3100197"/>
            <a:ext cx="264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eighth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2914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 and all of the other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loop closure in KF SLAM comes with a high computational and storage cost</a:t>
            </a:r>
          </a:p>
          <a:p>
            <a:pPr lvl="1"/>
            <a:r>
              <a:rPr lang="en-US" dirty="0" smtClean="0"/>
              <a:t>state covariance matrix size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landmarks</a:t>
            </a:r>
          </a:p>
          <a:p>
            <a:pPr lvl="1"/>
            <a:r>
              <a:rPr lang="en-US" dirty="0" smtClean="0"/>
              <a:t>direct implementation of KF equations require matrix multiplication and inversion</a:t>
            </a:r>
          </a:p>
          <a:p>
            <a:pPr lvl="2"/>
            <a:r>
              <a:rPr lang="en-US" dirty="0" smtClean="0"/>
              <a:t>theoretical complexity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2.376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in practice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if the robot only observes a small number of landmarks then it is possible to perform an update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KF SLAM in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Kalman</a:t>
            </a:r>
            <a:r>
              <a:rPr lang="en-US" dirty="0" smtClean="0"/>
              <a:t> filter approaches are actually EKF SLAM</a:t>
            </a:r>
          </a:p>
          <a:p>
            <a:pPr lvl="1"/>
            <a:r>
              <a:rPr lang="en-US" dirty="0" smtClean="0"/>
              <a:t>non-linear plant and measurement models</a:t>
            </a:r>
          </a:p>
          <a:p>
            <a:r>
              <a:rPr lang="en-US" dirty="0" smtClean="0"/>
              <a:t>many other issues not described in class</a:t>
            </a:r>
          </a:p>
          <a:p>
            <a:pPr lvl="1"/>
            <a:r>
              <a:rPr lang="en-US" dirty="0" smtClean="0"/>
              <a:t>dealing with gross errors in sensor data</a:t>
            </a:r>
          </a:p>
          <a:p>
            <a:pPr lvl="1"/>
            <a:r>
              <a:rPr lang="en-US" dirty="0" smtClean="0"/>
              <a:t>feature extraction from sensor data</a:t>
            </a:r>
          </a:p>
          <a:p>
            <a:pPr lvl="1"/>
            <a:r>
              <a:rPr lang="en-US" dirty="0" smtClean="0"/>
              <a:t>landmark correspondences (called the data association problem)</a:t>
            </a:r>
          </a:p>
          <a:p>
            <a:pPr lvl="1"/>
            <a:r>
              <a:rPr lang="en-US" dirty="0" smtClean="0"/>
              <a:t>3D instead of 2D motion</a:t>
            </a:r>
          </a:p>
          <a:p>
            <a:pPr lvl="1"/>
            <a:r>
              <a:rPr lang="en-US" dirty="0" smtClean="0"/>
              <a:t>landmark management</a:t>
            </a:r>
          </a:p>
          <a:p>
            <a:pPr lvl="2"/>
            <a:r>
              <a:rPr lang="en-US" dirty="0" smtClean="0"/>
              <a:t>choice of landmarks</a:t>
            </a:r>
          </a:p>
          <a:p>
            <a:pPr lvl="2"/>
            <a:r>
              <a:rPr lang="en-US" dirty="0" smtClean="0"/>
              <a:t>provisional landmarks</a:t>
            </a:r>
          </a:p>
          <a:p>
            <a:pPr lvl="2"/>
            <a:r>
              <a:rPr lang="en-US" dirty="0" smtClean="0"/>
              <a:t>landmark existence probability</a:t>
            </a:r>
          </a:p>
          <a:p>
            <a:pPr lvl="2"/>
            <a:r>
              <a:rPr lang="en-US" dirty="0" smtClean="0"/>
              <a:t>addition of new landmarks</a:t>
            </a:r>
          </a:p>
          <a:p>
            <a:pPr lvl="2"/>
            <a:r>
              <a:rPr lang="en-US" dirty="0" smtClean="0"/>
              <a:t>removal of false landmarks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AC22-15E6-4073-BF8C-C096DAFEE02F}" type="slidenum">
              <a:rPr lang="en-US"/>
              <a:pPr/>
              <a:t>57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0388" name="Picture 4" descr="jl-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1219200"/>
            <a:ext cx="7550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0389" name="Text Box 5"/>
          <p:cNvSpPr txBox="1">
            <a:spLocks noChangeArrowheads="1"/>
          </p:cNvSpPr>
          <p:nvPr/>
        </p:nvSpPr>
        <p:spPr bwMode="auto">
          <a:xfrm>
            <a:off x="4976207" y="5715000"/>
            <a:ext cx="36343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[MIT B21, courtesy </a:t>
            </a:r>
            <a:r>
              <a:rPr lang="en-US" sz="1800" dirty="0"/>
              <a:t>by John Leonard]</a:t>
            </a:r>
            <a:endParaRPr lang="de-DE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724525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806-0E5F-4509-BFDD-5F3240FC9A50}" type="slidenum">
              <a:rPr lang="en-US"/>
              <a:pPr/>
              <a:t>58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2436" name="Picture 4" descr="jl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" y="1232456"/>
            <a:ext cx="4613275" cy="3802062"/>
          </a:xfrm>
          <a:prstGeom prst="rect">
            <a:avLst/>
          </a:prstGeom>
          <a:noFill/>
        </p:spPr>
      </p:pic>
      <p:pic>
        <p:nvPicPr>
          <p:cNvPr id="1682437" name="Picture 5" descr="jl-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315006"/>
            <a:ext cx="3813175" cy="3635375"/>
          </a:xfrm>
          <a:prstGeom prst="rect">
            <a:avLst/>
          </a:prstGeom>
          <a:noFill/>
        </p:spPr>
      </p:pic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1673225" y="5040868"/>
            <a:ext cx="19831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raw </a:t>
            </a:r>
            <a:r>
              <a:rPr lang="en-US" sz="2400" dirty="0" err="1" smtClean="0"/>
              <a:t>odometry</a:t>
            </a:r>
            <a:endParaRPr lang="de-DE" sz="2400" dirty="0"/>
          </a:p>
        </p:txBody>
      </p:sp>
      <p:sp>
        <p:nvSpPr>
          <p:cNvPr id="1682439" name="Text Box 7"/>
          <p:cNvSpPr txBox="1">
            <a:spLocks noChangeArrowheads="1"/>
          </p:cNvSpPr>
          <p:nvPr/>
        </p:nvSpPr>
        <p:spPr bwMode="auto">
          <a:xfrm>
            <a:off x="5353050" y="5040868"/>
            <a:ext cx="33035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estimated trajectory</a:t>
            </a:r>
            <a:endParaRPr lang="de-DE" sz="2400" dirty="0"/>
          </a:p>
        </p:txBody>
      </p:sp>
      <p:sp>
        <p:nvSpPr>
          <p:cNvPr id="1682440" name="Text Box 8"/>
          <p:cNvSpPr txBox="1">
            <a:spLocks noChangeArrowheads="1"/>
          </p:cNvSpPr>
          <p:nvPr/>
        </p:nvSpPr>
        <p:spPr bwMode="auto">
          <a:xfrm>
            <a:off x="6069013" y="5574268"/>
            <a:ext cx="28193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[courtesy by John Leonard]</a:t>
            </a:r>
            <a:endParaRPr lang="de-DE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612" y="5574268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56" y="914400"/>
            <a:ext cx="85181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Landmark-Based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52" y="882632"/>
            <a:ext cx="6409496" cy="539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762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KF SLAM problem we assumed a robot with sensors that could measure the vector from the robot to a landmark</a:t>
            </a:r>
          </a:p>
          <a:p>
            <a:pPr lvl="1"/>
            <a:r>
              <a:rPr lang="en-US" dirty="0" smtClean="0"/>
              <a:t>similar to, but not exactly the same as, a robot with sensors that can measure distance and bearing</a:t>
            </a:r>
          </a:p>
          <a:p>
            <a:r>
              <a:rPr lang="en-US" dirty="0" smtClean="0"/>
              <a:t>suppose that a robot has a sensor that can only measure the bearing of a landmark (or multiple landmarks)</a:t>
            </a:r>
          </a:p>
          <a:p>
            <a:pPr lvl="1"/>
            <a:r>
              <a:rPr lang="en-US" dirty="0" smtClean="0"/>
              <a:t>perhaps using a monocular camera</a:t>
            </a:r>
          </a:p>
          <a:p>
            <a:pPr lvl="1"/>
            <a:r>
              <a:rPr lang="en-US" dirty="0" smtClean="0"/>
              <a:t>what is a possible measurement model?</a:t>
            </a:r>
          </a:p>
          <a:p>
            <a:pPr lvl="2"/>
            <a:r>
              <a:rPr lang="en-US" dirty="0" smtClean="0"/>
              <a:t>is it linear?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assuming that the landmarks are uniquely identifiable explain</a:t>
            </a:r>
          </a:p>
          <a:p>
            <a:pPr lvl="1"/>
            <a:r>
              <a:rPr lang="en-US" dirty="0" smtClean="0"/>
              <a:t>how to use an EKF to solve the bearing only SLAM problem</a:t>
            </a:r>
          </a:p>
          <a:p>
            <a:pPr lvl="1"/>
            <a:r>
              <a:rPr lang="en-US" dirty="0" smtClean="0"/>
              <a:t>how to use a PF to solve the bearing only SLAM problem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Landmark-Based SLAM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 directionless robot (i.e., don't care about orientation) that moves in controlled but noisy steps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fixed landmarks</a:t>
            </a:r>
          </a:p>
          <a:p>
            <a:pPr lvl="1"/>
            <a:r>
              <a:rPr lang="en-US" dirty="0" smtClean="0"/>
              <a:t>the robot can measure all of the landmarks all of the time in a controlled order</a:t>
            </a:r>
          </a:p>
          <a:p>
            <a:pPr lvl="1"/>
            <a:r>
              <a:rPr lang="en-US" dirty="0" smtClean="0"/>
              <a:t>the robot measures the relative offset from its position to each landmark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92200" y="1346200"/>
          <a:ext cx="1397000" cy="4165600"/>
        </p:xfrm>
        <a:graphic>
          <a:graphicData uri="http://schemas.openxmlformats.org/presentationml/2006/ole">
            <p:oleObj spid="_x0000_s109570" name="Equation" r:id="rId3" imgW="698400" imgH="2082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1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5168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2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8884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 input;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68400" y="1371600"/>
          <a:ext cx="1244600" cy="4114800"/>
        </p:xfrm>
        <a:graphic>
          <a:graphicData uri="http://schemas.openxmlformats.org/presentationml/2006/ole">
            <p:oleObj spid="_x0000_s110594" name="Equation" r:id="rId3" imgW="622080" imgH="2057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step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no control is applied to landmarks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3151</TotalTime>
  <Words>1745</Words>
  <Application>Microsoft Office PowerPoint</Application>
  <PresentationFormat>On-screen Show (4:3)</PresentationFormat>
  <Paragraphs>412</Paragraphs>
  <Slides>62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Origin</vt:lpstr>
      <vt:lpstr>Equation</vt:lpstr>
      <vt:lpstr>Day 30</vt:lpstr>
      <vt:lpstr>SLAM</vt:lpstr>
      <vt:lpstr>SLAM</vt:lpstr>
      <vt:lpstr>Online SLAM</vt:lpstr>
      <vt:lpstr>Online SLAM</vt:lpstr>
      <vt:lpstr>Landmark-Based SLAM</vt:lpstr>
      <vt:lpstr>A Simple Landmark-Based SLAM Problem</vt:lpstr>
      <vt:lpstr>Plant Model</vt:lpstr>
      <vt:lpstr>Plant Model</vt:lpstr>
      <vt:lpstr>Plant Model</vt:lpstr>
      <vt:lpstr>Plant Model</vt:lpstr>
      <vt:lpstr>Measurement Model</vt:lpstr>
      <vt:lpstr>Measurement Model</vt:lpstr>
      <vt:lpstr>Measurement Model</vt:lpstr>
      <vt:lpstr>Measurement Model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Measurement Model</vt:lpstr>
      <vt:lpstr>Measurement Model</vt:lpstr>
      <vt:lpstr>Measurement Model</vt:lpstr>
      <vt:lpstr>Measurement Model</vt:lpstr>
      <vt:lpstr>Measurement Model</vt:lpstr>
      <vt:lpstr>Measurement Model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EKF Slam Example 3</vt:lpstr>
      <vt:lpstr>Loop Closure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KF SLAM in Practice</vt:lpstr>
      <vt:lpstr>EKF SLAM Application</vt:lpstr>
      <vt:lpstr>EKF SLAM Application</vt:lpstr>
      <vt:lpstr>EKF SLAM Application</vt:lpstr>
      <vt:lpstr>EKF SLAM Application</vt:lpstr>
      <vt:lpstr>Bearing Only SLAM</vt:lpstr>
      <vt:lpstr>Bearing Only SLAM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69</cp:revision>
  <dcterms:created xsi:type="dcterms:W3CDTF">2011-01-07T01:27:12Z</dcterms:created>
  <dcterms:modified xsi:type="dcterms:W3CDTF">2012-03-23T17:53:42Z</dcterms:modified>
</cp:coreProperties>
</file>